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bookmarkIdSeed="4">
  <p:sldMasterIdLst>
    <p:sldMasterId id="2147483682" r:id="rId1"/>
  </p:sldMasterIdLst>
  <p:notesMasterIdLst>
    <p:notesMasterId r:id="rId13"/>
  </p:notesMasterIdLst>
  <p:sldIdLst>
    <p:sldId id="256" r:id="rId2"/>
    <p:sldId id="257" r:id="rId3"/>
    <p:sldId id="258" r:id="rId4"/>
    <p:sldId id="259" r:id="rId5"/>
    <p:sldId id="260" r:id="rId6"/>
    <p:sldId id="261" r:id="rId7"/>
    <p:sldId id="262" r:id="rId8"/>
    <p:sldId id="266" r:id="rId9"/>
    <p:sldId id="263" r:id="rId10"/>
    <p:sldId id="264" r:id="rId11"/>
    <p:sldId id="265" r:id="rId12"/>
  </p:sldIdLst>
  <p:sldSz cx="14630400" cy="8229600"/>
  <p:notesSz cx="8229600" cy="14630400"/>
  <p:embeddedFontLst>
    <p:embeddedFont>
      <p:font typeface="Roboto" panose="020B0604020202020204" charset="0"/>
      <p:regular r:id="rId14"/>
    </p:embeddedFont>
    <p:embeddedFont>
      <p:font typeface="Calibri Light" panose="020F0302020204030204" pitchFamily="34" charset="0"/>
      <p:regular r:id="rId15"/>
      <p:italic r:id="rId16"/>
    </p:embeddedFont>
    <p:embeddedFont>
      <p:font typeface="Raleway" panose="020B0604020202020204" charset="0"/>
      <p:regular r:id="rId17"/>
    </p:embeddedFont>
    <p:embeddedFont>
      <p:font typeface="Calibri" panose="020F050202020403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56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7132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093450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1950963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47412574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277111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674495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62810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11323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88729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01990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346883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71906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9276250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253348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8237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1532919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82240684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0651962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6532399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5518951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1348657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smtClean="0"/>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04/14/2025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48634592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04/14/2025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92999708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49310"/>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Mobile Attendance System </a:t>
            </a:r>
            <a:r>
              <a:rPr lang="en-US" sz="4450" dirty="0" smtClean="0">
                <a:solidFill>
                  <a:srgbClr val="1B1B27"/>
                </a:solidFill>
                <a:latin typeface="Raleway" pitchFamily="34" charset="0"/>
                <a:ea typeface="Raleway" pitchFamily="34" charset="-122"/>
                <a:cs typeface="Raleway" pitchFamily="34" charset="-120"/>
              </a:rPr>
              <a:t>Design</a:t>
            </a:r>
            <a:r>
              <a:rPr lang="en-US" sz="4450" dirty="0" smtClean="0"/>
              <a:t>: Introduction</a:t>
            </a:r>
            <a:endParaRPr lang="en-US" sz="4450" dirty="0" smtClean="0">
              <a:solidFill>
                <a:srgbClr val="1B1B27"/>
              </a:solidFill>
              <a:latin typeface="Raleway" pitchFamily="34" charset="0"/>
              <a:ea typeface="Raleway" pitchFamily="34" charset="-122"/>
              <a:cs typeface="Raleway" pitchFamily="34" charset="-120"/>
            </a:endParaRPr>
          </a:p>
        </p:txBody>
      </p:sp>
      <p:sp>
        <p:nvSpPr>
          <p:cNvPr id="4" name="Text 1"/>
          <p:cNvSpPr/>
          <p:nvPr/>
        </p:nvSpPr>
        <p:spPr>
          <a:xfrm>
            <a:off x="6280190" y="2907030"/>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Designing a mobile-based attendance system requires understanding user needs and environmental factors to deliver a reliable, user-centered, and secure application. A well-structured requirement gathering phase sets the foundation for all subsequent stages of system development.</a:t>
            </a:r>
            <a:endParaRPr lang="en-US" sz="1750" dirty="0"/>
          </a:p>
        </p:txBody>
      </p:sp>
      <p:sp>
        <p:nvSpPr>
          <p:cNvPr id="5" name="Text 2"/>
          <p:cNvSpPr/>
          <p:nvPr/>
        </p:nvSpPr>
        <p:spPr>
          <a:xfrm>
            <a:off x="6280190" y="4613791"/>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This presentation outlines the critical steps and techniques involved in gathering requirements for such a system, focusing on identifying stakeholders, collecting and cleaning data, selecting methods, and evaluating user reluctance. These insights guide the development team in building a robust attendance platform.</a:t>
            </a:r>
            <a:endParaRPr lang="en-US" sz="1750" dirty="0"/>
          </a:p>
        </p:txBody>
      </p:sp>
      <p:sp>
        <p:nvSpPr>
          <p:cNvPr id="6" name="Shape 3"/>
          <p:cNvSpPr/>
          <p:nvPr/>
        </p:nvSpPr>
        <p:spPr>
          <a:xfrm>
            <a:off x="6280190" y="6700361"/>
            <a:ext cx="362903" cy="362903"/>
          </a:xfrm>
          <a:prstGeom prst="roundRect">
            <a:avLst>
              <a:gd name="adj" fmla="val 25194296"/>
            </a:avLst>
          </a:prstGeom>
          <a:solidFill>
            <a:srgbClr val="E013C5"/>
          </a:solidFill>
          <a:ln w="7620">
            <a:solidFill>
              <a:srgbClr val="FFFFFF"/>
            </a:solidFill>
            <a:prstDash val="solid"/>
          </a:ln>
        </p:spPr>
      </p:sp>
      <p:sp>
        <p:nvSpPr>
          <p:cNvPr id="7" name="Text 4"/>
          <p:cNvSpPr/>
          <p:nvPr/>
        </p:nvSpPr>
        <p:spPr>
          <a:xfrm>
            <a:off x="6396871" y="6832997"/>
            <a:ext cx="129421"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Roboto Medium" pitchFamily="34" charset="0"/>
                <a:ea typeface="Roboto Medium" pitchFamily="34" charset="-122"/>
                <a:cs typeface="Roboto Medium" pitchFamily="34" charset="-120"/>
              </a:rPr>
              <a:t>AA</a:t>
            </a:r>
            <a:endParaRPr lang="en-US" sz="750" dirty="0"/>
          </a:p>
        </p:txBody>
      </p:sp>
      <p:sp>
        <p:nvSpPr>
          <p:cNvPr id="8" name="Text 5"/>
          <p:cNvSpPr/>
          <p:nvPr/>
        </p:nvSpPr>
        <p:spPr>
          <a:xfrm>
            <a:off x="6756440" y="6683454"/>
            <a:ext cx="2040612" cy="396835"/>
          </a:xfrm>
          <a:prstGeom prst="rect">
            <a:avLst/>
          </a:prstGeom>
          <a:noFill/>
          <a:ln/>
        </p:spPr>
        <p:txBody>
          <a:bodyPr wrap="none" lIns="0" tIns="0" rIns="0" bIns="0" rtlCol="0" anchor="t"/>
          <a:lstStyle/>
          <a:p>
            <a:pPr marL="0" indent="0" algn="l">
              <a:lnSpc>
                <a:spcPts val="3100"/>
              </a:lnSpc>
              <a:buNone/>
            </a:pPr>
            <a:r>
              <a:rPr lang="en-US" sz="2200" b="1" dirty="0">
                <a:solidFill>
                  <a:srgbClr val="3C3939"/>
                </a:solidFill>
                <a:latin typeface="Roboto Bold" pitchFamily="34" charset="0"/>
                <a:ea typeface="Roboto Bold" pitchFamily="34" charset="-122"/>
                <a:cs typeface="Roboto Bold" pitchFamily="34" charset="-120"/>
              </a:rPr>
              <a:t>by </a:t>
            </a:r>
            <a:r>
              <a:rPr lang="en-US" sz="2200" b="1" dirty="0" smtClean="0">
                <a:solidFill>
                  <a:srgbClr val="3C3939"/>
                </a:solidFill>
                <a:latin typeface="Roboto Bold" pitchFamily="34" charset="0"/>
                <a:ea typeface="Roboto Bold" pitchFamily="34" charset="-122"/>
                <a:cs typeface="Roboto Bold" pitchFamily="34" charset="-120"/>
              </a:rPr>
              <a:t>Group 17</a:t>
            </a:r>
            <a:endParaRPr lang="en-US" sz="2200" dirty="0"/>
          </a:p>
        </p:txBody>
      </p:sp>
      <p:sp>
        <p:nvSpPr>
          <p:cNvPr id="9" name="Oval 8"/>
          <p:cNvSpPr/>
          <p:nvPr/>
        </p:nvSpPr>
        <p:spPr>
          <a:xfrm>
            <a:off x="12910088" y="7826644"/>
            <a:ext cx="1487837" cy="2789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3028116" y="7826644"/>
            <a:ext cx="1487837" cy="2789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6203156" y="563166"/>
            <a:ext cx="6704290" cy="639961"/>
          </a:xfrm>
          <a:prstGeom prst="rect">
            <a:avLst/>
          </a:prstGeom>
          <a:noFill/>
          <a:ln/>
        </p:spPr>
        <p:txBody>
          <a:bodyPr wrap="none" lIns="0" tIns="0" rIns="0" bIns="0" rtlCol="0" anchor="t"/>
          <a:lstStyle/>
          <a:p>
            <a:pPr marL="0" indent="0" algn="l">
              <a:lnSpc>
                <a:spcPts val="5000"/>
              </a:lnSpc>
              <a:buNone/>
            </a:pPr>
            <a:r>
              <a:rPr lang="en-US" sz="4000" dirty="0">
                <a:solidFill>
                  <a:srgbClr val="1B1B27"/>
                </a:solidFill>
                <a:latin typeface="Raleway" pitchFamily="34" charset="0"/>
                <a:ea typeface="Raleway" pitchFamily="34" charset="-122"/>
                <a:cs typeface="Raleway" pitchFamily="34" charset="-120"/>
              </a:rPr>
              <a:t>Addressing User Reluctance</a:t>
            </a:r>
            <a:endParaRPr lang="en-US" sz="4000" dirty="0"/>
          </a:p>
        </p:txBody>
      </p:sp>
      <p:sp>
        <p:nvSpPr>
          <p:cNvPr id="4" name="Shape 1"/>
          <p:cNvSpPr/>
          <p:nvPr/>
        </p:nvSpPr>
        <p:spPr>
          <a:xfrm>
            <a:off x="6203156" y="1740694"/>
            <a:ext cx="460772" cy="460772"/>
          </a:xfrm>
          <a:prstGeom prst="roundRect">
            <a:avLst>
              <a:gd name="adj" fmla="val 18668"/>
            </a:avLst>
          </a:prstGeom>
          <a:solidFill>
            <a:srgbClr val="E1E1EA"/>
          </a:solidFill>
          <a:ln w="7620">
            <a:solidFill>
              <a:srgbClr val="C7C7D0"/>
            </a:solidFill>
            <a:prstDash val="solid"/>
          </a:ln>
        </p:spPr>
      </p:sp>
      <p:sp>
        <p:nvSpPr>
          <p:cNvPr id="5" name="Text 2"/>
          <p:cNvSpPr/>
          <p:nvPr/>
        </p:nvSpPr>
        <p:spPr>
          <a:xfrm>
            <a:off x="6868716" y="1740694"/>
            <a:ext cx="2559963" cy="319921"/>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Add Privacy Notices</a:t>
            </a:r>
            <a:endParaRPr lang="en-US" sz="2000" dirty="0"/>
          </a:p>
        </p:txBody>
      </p:sp>
      <p:sp>
        <p:nvSpPr>
          <p:cNvPr id="6" name="Text 3"/>
          <p:cNvSpPr/>
          <p:nvPr/>
        </p:nvSpPr>
        <p:spPr>
          <a:xfrm>
            <a:off x="6868716" y="2183487"/>
            <a:ext cx="7044928" cy="327660"/>
          </a:xfrm>
          <a:prstGeom prst="rect">
            <a:avLst/>
          </a:prstGeom>
          <a:noFill/>
          <a:ln/>
        </p:spPr>
        <p:txBody>
          <a:bodyPr wrap="non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Inform users about data usage and protection.</a:t>
            </a:r>
            <a:endParaRPr lang="en-US" sz="1600" dirty="0"/>
          </a:p>
        </p:txBody>
      </p:sp>
      <p:sp>
        <p:nvSpPr>
          <p:cNvPr id="7" name="Shape 4"/>
          <p:cNvSpPr/>
          <p:nvPr/>
        </p:nvSpPr>
        <p:spPr>
          <a:xfrm>
            <a:off x="6203156" y="2946321"/>
            <a:ext cx="460772" cy="460772"/>
          </a:xfrm>
          <a:prstGeom prst="roundRect">
            <a:avLst>
              <a:gd name="adj" fmla="val 18668"/>
            </a:avLst>
          </a:prstGeom>
          <a:solidFill>
            <a:srgbClr val="E1E1EA"/>
          </a:solidFill>
          <a:ln w="7620">
            <a:solidFill>
              <a:srgbClr val="C7C7D0"/>
            </a:solidFill>
            <a:prstDash val="solid"/>
          </a:ln>
        </p:spPr>
      </p:sp>
      <p:sp>
        <p:nvSpPr>
          <p:cNvPr id="8" name="Text 5"/>
          <p:cNvSpPr/>
          <p:nvPr/>
        </p:nvSpPr>
        <p:spPr>
          <a:xfrm>
            <a:off x="6868716" y="2946321"/>
            <a:ext cx="2915126" cy="319921"/>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Allow Data Management</a:t>
            </a:r>
            <a:endParaRPr lang="en-US" sz="2000" dirty="0"/>
          </a:p>
        </p:txBody>
      </p:sp>
      <p:sp>
        <p:nvSpPr>
          <p:cNvPr id="9" name="Text 6"/>
          <p:cNvSpPr/>
          <p:nvPr/>
        </p:nvSpPr>
        <p:spPr>
          <a:xfrm>
            <a:off x="6868716" y="3389114"/>
            <a:ext cx="7044928" cy="327660"/>
          </a:xfrm>
          <a:prstGeom prst="rect">
            <a:avLst/>
          </a:prstGeom>
          <a:noFill/>
          <a:ln/>
        </p:spPr>
        <p:txBody>
          <a:bodyPr wrap="non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Enable users to see and manage their data.</a:t>
            </a:r>
            <a:endParaRPr lang="en-US" sz="1600" dirty="0"/>
          </a:p>
        </p:txBody>
      </p:sp>
      <p:sp>
        <p:nvSpPr>
          <p:cNvPr id="10" name="Shape 7"/>
          <p:cNvSpPr/>
          <p:nvPr/>
        </p:nvSpPr>
        <p:spPr>
          <a:xfrm>
            <a:off x="6203156" y="4151947"/>
            <a:ext cx="460772" cy="460772"/>
          </a:xfrm>
          <a:prstGeom prst="roundRect">
            <a:avLst>
              <a:gd name="adj" fmla="val 18668"/>
            </a:avLst>
          </a:prstGeom>
          <a:solidFill>
            <a:srgbClr val="E1E1EA"/>
          </a:solidFill>
          <a:ln w="7620">
            <a:solidFill>
              <a:srgbClr val="C7C7D0"/>
            </a:solidFill>
            <a:prstDash val="solid"/>
          </a:ln>
        </p:spPr>
      </p:sp>
      <p:sp>
        <p:nvSpPr>
          <p:cNvPr id="11" name="Text 8"/>
          <p:cNvSpPr/>
          <p:nvPr/>
        </p:nvSpPr>
        <p:spPr>
          <a:xfrm>
            <a:off x="6868716" y="4151947"/>
            <a:ext cx="2559963" cy="319921"/>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Provide Education</a:t>
            </a:r>
            <a:endParaRPr lang="en-US" sz="2000" dirty="0"/>
          </a:p>
        </p:txBody>
      </p:sp>
      <p:sp>
        <p:nvSpPr>
          <p:cNvPr id="12" name="Text 9"/>
          <p:cNvSpPr/>
          <p:nvPr/>
        </p:nvSpPr>
        <p:spPr>
          <a:xfrm>
            <a:off x="6868716" y="4594741"/>
            <a:ext cx="7044928" cy="327660"/>
          </a:xfrm>
          <a:prstGeom prst="rect">
            <a:avLst/>
          </a:prstGeom>
          <a:noFill/>
          <a:ln/>
        </p:spPr>
        <p:txBody>
          <a:bodyPr wrap="non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Offer orientation videos and tutorials.</a:t>
            </a:r>
            <a:endParaRPr lang="en-US" sz="1600" dirty="0"/>
          </a:p>
        </p:txBody>
      </p:sp>
      <p:sp>
        <p:nvSpPr>
          <p:cNvPr id="13" name="Shape 10"/>
          <p:cNvSpPr/>
          <p:nvPr/>
        </p:nvSpPr>
        <p:spPr>
          <a:xfrm>
            <a:off x="6203156" y="5357574"/>
            <a:ext cx="460772" cy="460772"/>
          </a:xfrm>
          <a:prstGeom prst="roundRect">
            <a:avLst>
              <a:gd name="adj" fmla="val 18668"/>
            </a:avLst>
          </a:prstGeom>
          <a:solidFill>
            <a:srgbClr val="E1E1EA"/>
          </a:solidFill>
          <a:ln w="7620">
            <a:solidFill>
              <a:srgbClr val="C7C7D0"/>
            </a:solidFill>
            <a:prstDash val="solid"/>
          </a:ln>
        </p:spPr>
      </p:sp>
      <p:sp>
        <p:nvSpPr>
          <p:cNvPr id="14" name="Text 11"/>
          <p:cNvSpPr/>
          <p:nvPr/>
        </p:nvSpPr>
        <p:spPr>
          <a:xfrm>
            <a:off x="6868716" y="5357574"/>
            <a:ext cx="2865715" cy="319921"/>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Include Manual Fallback</a:t>
            </a:r>
            <a:endParaRPr lang="en-US" sz="2000" dirty="0"/>
          </a:p>
        </p:txBody>
      </p:sp>
      <p:sp>
        <p:nvSpPr>
          <p:cNvPr id="15" name="Text 12"/>
          <p:cNvSpPr/>
          <p:nvPr/>
        </p:nvSpPr>
        <p:spPr>
          <a:xfrm>
            <a:off x="6868716" y="5800368"/>
            <a:ext cx="7044928" cy="327660"/>
          </a:xfrm>
          <a:prstGeom prst="rect">
            <a:avLst/>
          </a:prstGeom>
          <a:noFill/>
          <a:ln/>
        </p:spPr>
        <p:txBody>
          <a:bodyPr wrap="non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Offer alternative options for attendance recording.</a:t>
            </a:r>
            <a:endParaRPr lang="en-US" sz="1600" dirty="0"/>
          </a:p>
        </p:txBody>
      </p:sp>
      <p:sp>
        <p:nvSpPr>
          <p:cNvPr id="16" name="Text 13"/>
          <p:cNvSpPr/>
          <p:nvPr/>
        </p:nvSpPr>
        <p:spPr>
          <a:xfrm>
            <a:off x="6203156" y="6358414"/>
            <a:ext cx="7710487" cy="1310640"/>
          </a:xfrm>
          <a:prstGeom prst="rect">
            <a:avLst/>
          </a:prstGeom>
          <a:noFill/>
          <a:ln/>
        </p:spPr>
        <p:txBody>
          <a:bodyPr wrap="squar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To address user reluctance, add privacy notices and user agreements, allow users to see and manage their data, provide education/orientation videos, and include manual fallback options. Effective communication highlighting the benefits of the new system and positive reinforcement can also help.</a:t>
            </a:r>
            <a:endParaRPr lang="en-US" sz="1600" dirty="0"/>
          </a:p>
        </p:txBody>
      </p:sp>
      <p:sp>
        <p:nvSpPr>
          <p:cNvPr id="17" name="Rectangle 16"/>
          <p:cNvSpPr/>
          <p:nvPr/>
        </p:nvSpPr>
        <p:spPr>
          <a:xfrm>
            <a:off x="12907446" y="7811146"/>
            <a:ext cx="1567971" cy="2634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463534"/>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Conclusion</a:t>
            </a:r>
            <a:endParaRPr lang="en-US" sz="4450" dirty="0"/>
          </a:p>
        </p:txBody>
      </p:sp>
      <p:sp>
        <p:nvSpPr>
          <p:cNvPr id="4" name="Text 1"/>
          <p:cNvSpPr/>
          <p:nvPr/>
        </p:nvSpPr>
        <p:spPr>
          <a:xfrm>
            <a:off x="793790" y="5512475"/>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The five components of requirement gathering are essential to designing an efficient, secure, and user-friendly mobile-based attendance system. Each step—from identifying stakeholders to assessing user reluctance—contributes to a system that aligns with real-world expectations.</a:t>
            </a:r>
            <a:endParaRPr lang="en-US" sz="1750" dirty="0"/>
          </a:p>
        </p:txBody>
      </p:sp>
      <p:sp>
        <p:nvSpPr>
          <p:cNvPr id="5" name="Rectangle 4"/>
          <p:cNvSpPr/>
          <p:nvPr/>
        </p:nvSpPr>
        <p:spPr>
          <a:xfrm>
            <a:off x="12925586" y="7826644"/>
            <a:ext cx="1518834" cy="2169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010364"/>
            <a:ext cx="6667738"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Stakeholder Identification</a:t>
            </a:r>
            <a:endParaRPr lang="en-US" sz="4450" dirty="0"/>
          </a:p>
        </p:txBody>
      </p:sp>
      <p:pic>
        <p:nvPicPr>
          <p:cNvPr id="4" name="Image 1" descr="preencoded.png"/>
          <p:cNvPicPr>
            <a:picLocks noChangeAspect="1"/>
          </p:cNvPicPr>
          <p:nvPr/>
        </p:nvPicPr>
        <p:blipFill>
          <a:blip r:embed="rId4"/>
          <a:stretch>
            <a:fillRect/>
          </a:stretch>
        </p:blipFill>
        <p:spPr>
          <a:xfrm>
            <a:off x="6280190" y="2059305"/>
            <a:ext cx="566976" cy="566976"/>
          </a:xfrm>
          <a:prstGeom prst="rect">
            <a:avLst/>
          </a:prstGeom>
        </p:spPr>
      </p:pic>
      <p:sp>
        <p:nvSpPr>
          <p:cNvPr id="5" name="Text 1"/>
          <p:cNvSpPr/>
          <p:nvPr/>
        </p:nvSpPr>
        <p:spPr>
          <a:xfrm>
            <a:off x="6280190" y="2853095"/>
            <a:ext cx="2291953"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Students</a:t>
            </a:r>
            <a:endParaRPr lang="en-US" sz="2200" dirty="0"/>
          </a:p>
        </p:txBody>
      </p:sp>
      <p:sp>
        <p:nvSpPr>
          <p:cNvPr id="6" name="Text 2"/>
          <p:cNvSpPr/>
          <p:nvPr/>
        </p:nvSpPr>
        <p:spPr>
          <a:xfrm>
            <a:off x="6280190" y="3343513"/>
            <a:ext cx="2291953" cy="1451610"/>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Primary users who check in/out, track attendance, and receive notifications.</a:t>
            </a:r>
            <a:endParaRPr lang="en-US" sz="1750" dirty="0"/>
          </a:p>
        </p:txBody>
      </p:sp>
      <p:pic>
        <p:nvPicPr>
          <p:cNvPr id="7" name="Image 2" descr="preencoded.png"/>
          <p:cNvPicPr>
            <a:picLocks noChangeAspect="1"/>
          </p:cNvPicPr>
          <p:nvPr/>
        </p:nvPicPr>
        <p:blipFill>
          <a:blip r:embed="rId4"/>
          <a:stretch>
            <a:fillRect/>
          </a:stretch>
        </p:blipFill>
        <p:spPr>
          <a:xfrm>
            <a:off x="8912304" y="2059305"/>
            <a:ext cx="566976" cy="566976"/>
          </a:xfrm>
          <a:prstGeom prst="rect">
            <a:avLst/>
          </a:prstGeom>
        </p:spPr>
      </p:pic>
      <p:sp>
        <p:nvSpPr>
          <p:cNvPr id="8" name="Text 3"/>
          <p:cNvSpPr/>
          <p:nvPr/>
        </p:nvSpPr>
        <p:spPr>
          <a:xfrm>
            <a:off x="8912304" y="2853095"/>
            <a:ext cx="2292072"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Teachers &amp; Staff</a:t>
            </a:r>
            <a:endParaRPr lang="en-US" sz="2200" dirty="0"/>
          </a:p>
        </p:txBody>
      </p:sp>
      <p:sp>
        <p:nvSpPr>
          <p:cNvPr id="9" name="Text 4"/>
          <p:cNvSpPr/>
          <p:nvPr/>
        </p:nvSpPr>
        <p:spPr>
          <a:xfrm>
            <a:off x="8912304" y="3343513"/>
            <a:ext cx="2292072" cy="1451610"/>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Use the app to take attendance, monitor participation, and generate reports.</a:t>
            </a:r>
            <a:endParaRPr lang="en-US" sz="1750" dirty="0"/>
          </a:p>
        </p:txBody>
      </p:sp>
      <p:pic>
        <p:nvPicPr>
          <p:cNvPr id="10" name="Image 3" descr="preencoded.png"/>
          <p:cNvPicPr>
            <a:picLocks noChangeAspect="1"/>
          </p:cNvPicPr>
          <p:nvPr/>
        </p:nvPicPr>
        <p:blipFill>
          <a:blip r:embed="rId5"/>
          <a:stretch>
            <a:fillRect/>
          </a:stretch>
        </p:blipFill>
        <p:spPr>
          <a:xfrm>
            <a:off x="11544538" y="2059305"/>
            <a:ext cx="566976" cy="566976"/>
          </a:xfrm>
          <a:prstGeom prst="rect">
            <a:avLst/>
          </a:prstGeom>
        </p:spPr>
      </p:pic>
      <p:sp>
        <p:nvSpPr>
          <p:cNvPr id="11" name="Text 5"/>
          <p:cNvSpPr/>
          <p:nvPr/>
        </p:nvSpPr>
        <p:spPr>
          <a:xfrm>
            <a:off x="11544538" y="2853095"/>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School Administration</a:t>
            </a:r>
            <a:endParaRPr lang="en-US" sz="2200" dirty="0"/>
          </a:p>
        </p:txBody>
      </p:sp>
      <p:sp>
        <p:nvSpPr>
          <p:cNvPr id="12" name="Text 6"/>
          <p:cNvSpPr/>
          <p:nvPr/>
        </p:nvSpPr>
        <p:spPr>
          <a:xfrm>
            <a:off x="11544538" y="3697843"/>
            <a:ext cx="2291953" cy="1451610"/>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Use the app for record-keeping, compliance, and data-driven decisions.</a:t>
            </a:r>
            <a:endParaRPr lang="en-US" sz="1750" dirty="0"/>
          </a:p>
        </p:txBody>
      </p:sp>
      <p:sp>
        <p:nvSpPr>
          <p:cNvPr id="13" name="Text 7"/>
          <p:cNvSpPr/>
          <p:nvPr/>
        </p:nvSpPr>
        <p:spPr>
          <a:xfrm>
            <a:off x="6280190" y="5404604"/>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Stakeholders are individuals or groups who influence or are impacted by the mobile attendance system. Primary stakeholders include students, teachers, staff, school administration, developers, IT support, and local education authorities. Secondary stakeholders include alumni, community members, educational NGOs, researchers, and potential investors.</a:t>
            </a:r>
            <a:endParaRPr lang="en-US" sz="1750" dirty="0"/>
          </a:p>
        </p:txBody>
      </p:sp>
      <p:sp>
        <p:nvSpPr>
          <p:cNvPr id="29" name="Rectangle 28"/>
          <p:cNvSpPr/>
          <p:nvPr/>
        </p:nvSpPr>
        <p:spPr>
          <a:xfrm>
            <a:off x="12947928" y="7904136"/>
            <a:ext cx="1465496" cy="1704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67972"/>
            <a:ext cx="9245203"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Requirement Gathering Techniques</a:t>
            </a:r>
            <a:endParaRPr lang="en-US" sz="4450" dirty="0"/>
          </a:p>
        </p:txBody>
      </p:sp>
      <p:sp>
        <p:nvSpPr>
          <p:cNvPr id="3" name="Text 1"/>
          <p:cNvSpPr/>
          <p:nvPr/>
        </p:nvSpPr>
        <p:spPr>
          <a:xfrm>
            <a:off x="793790" y="314372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Raleway" pitchFamily="34" charset="0"/>
                <a:ea typeface="Raleway" pitchFamily="34" charset="-122"/>
                <a:cs typeface="Raleway" pitchFamily="34" charset="-120"/>
              </a:rPr>
              <a:t>Survey Forms</a:t>
            </a:r>
            <a:endParaRPr lang="en-US" sz="2200" dirty="0"/>
          </a:p>
        </p:txBody>
      </p:sp>
      <p:sp>
        <p:nvSpPr>
          <p:cNvPr id="4" name="Text 2"/>
          <p:cNvSpPr/>
          <p:nvPr/>
        </p:nvSpPr>
        <p:spPr>
          <a:xfrm>
            <a:off x="793790" y="3724870"/>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Reach a large number of stakeholders quickly, allowing for quantitative analysis and anonymity. Challenges include superficial responses and limited interaction.</a:t>
            </a:r>
            <a:endParaRPr lang="en-US" sz="1750" dirty="0"/>
          </a:p>
        </p:txBody>
      </p:sp>
      <p:sp>
        <p:nvSpPr>
          <p:cNvPr id="5" name="Text 3"/>
          <p:cNvSpPr/>
          <p:nvPr/>
        </p:nvSpPr>
        <p:spPr>
          <a:xfrm>
            <a:off x="7599521" y="314372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Raleway" pitchFamily="34" charset="0"/>
                <a:ea typeface="Raleway" pitchFamily="34" charset="-122"/>
                <a:cs typeface="Raleway" pitchFamily="34" charset="-120"/>
              </a:rPr>
              <a:t>User Interviews</a:t>
            </a:r>
            <a:endParaRPr lang="en-US" sz="2200" dirty="0"/>
          </a:p>
        </p:txBody>
      </p:sp>
      <p:sp>
        <p:nvSpPr>
          <p:cNvPr id="6" name="Text 4"/>
          <p:cNvSpPr/>
          <p:nvPr/>
        </p:nvSpPr>
        <p:spPr>
          <a:xfrm>
            <a:off x="7599521" y="3724870"/>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Provide in-depth insights, allow for clarification, and build rapport. Challenges include being time-consuming and requiring skilled interviewers.</a:t>
            </a:r>
            <a:endParaRPr lang="en-US" sz="1750" dirty="0"/>
          </a:p>
        </p:txBody>
      </p:sp>
      <p:sp>
        <p:nvSpPr>
          <p:cNvPr id="7" name="Text 5"/>
          <p:cNvSpPr/>
          <p:nvPr/>
        </p:nvSpPr>
        <p:spPr>
          <a:xfrm>
            <a:off x="793790" y="5272802"/>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Requirement gathering techniques are methods used to gather qualitative and quantitative requirements from stakeholders. Techniques include survey forms (89% responses from students, 5.4% from lecturers) and user interviews (20 students, 1 lecturer/administrator interviewed).</a:t>
            </a:r>
            <a:endParaRPr lang="en-US" sz="1750" dirty="0"/>
          </a:p>
        </p:txBody>
      </p:sp>
      <p:sp>
        <p:nvSpPr>
          <p:cNvPr id="8" name="Rectangle 7"/>
          <p:cNvSpPr/>
          <p:nvPr/>
        </p:nvSpPr>
        <p:spPr>
          <a:xfrm>
            <a:off x="12910088" y="7795647"/>
            <a:ext cx="1534332" cy="2944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049423"/>
            <a:ext cx="9513332"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Reverse Engineering &amp; Observations</a:t>
            </a:r>
            <a:endParaRPr lang="en-US" sz="4450" dirty="0"/>
          </a:p>
        </p:txBody>
      </p:sp>
      <p:sp>
        <p:nvSpPr>
          <p:cNvPr id="3" name="Text 1"/>
          <p:cNvSpPr/>
          <p:nvPr/>
        </p:nvSpPr>
        <p:spPr>
          <a:xfrm>
            <a:off x="793790" y="33251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Raleway" pitchFamily="34" charset="0"/>
                <a:ea typeface="Raleway" pitchFamily="34" charset="-122"/>
                <a:cs typeface="Raleway" pitchFamily="34" charset="-120"/>
              </a:rPr>
              <a:t>Reverse Engineering</a:t>
            </a:r>
            <a:endParaRPr lang="en-US" sz="2200" dirty="0"/>
          </a:p>
        </p:txBody>
      </p:sp>
      <p:sp>
        <p:nvSpPr>
          <p:cNvPr id="4" name="Text 2"/>
          <p:cNvSpPr/>
          <p:nvPr/>
        </p:nvSpPr>
        <p:spPr>
          <a:xfrm>
            <a:off x="793790" y="3906322"/>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Provides insights into current functionalities, helping to identify strengths and weaknesses of existing systems. Challenges include complexity and legal concerns.</a:t>
            </a:r>
            <a:endParaRPr lang="en-US" sz="1750" dirty="0"/>
          </a:p>
        </p:txBody>
      </p:sp>
      <p:sp>
        <p:nvSpPr>
          <p:cNvPr id="5" name="Text 3"/>
          <p:cNvSpPr/>
          <p:nvPr/>
        </p:nvSpPr>
        <p:spPr>
          <a:xfrm>
            <a:off x="7599521" y="33251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Raleway" pitchFamily="34" charset="0"/>
                <a:ea typeface="Raleway" pitchFamily="34" charset="-122"/>
                <a:cs typeface="Raleway" pitchFamily="34" charset="-120"/>
              </a:rPr>
              <a:t>Observations</a:t>
            </a:r>
            <a:endParaRPr lang="en-US" sz="2200" dirty="0"/>
          </a:p>
        </p:txBody>
      </p:sp>
      <p:sp>
        <p:nvSpPr>
          <p:cNvPr id="6" name="Text 4"/>
          <p:cNvSpPr/>
          <p:nvPr/>
        </p:nvSpPr>
        <p:spPr>
          <a:xfrm>
            <a:off x="7599521" y="3906322"/>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Involves monitoring how traditional attendance is taken in lecture halls to draw conclusions and identify inefficiencies.</a:t>
            </a:r>
            <a:endParaRPr lang="en-US" sz="1750" dirty="0"/>
          </a:p>
        </p:txBody>
      </p:sp>
      <p:sp>
        <p:nvSpPr>
          <p:cNvPr id="7" name="Text 5"/>
          <p:cNvSpPr/>
          <p:nvPr/>
        </p:nvSpPr>
        <p:spPr>
          <a:xfrm>
            <a:off x="793790" y="545425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Reverse engineering involves deconstructing an existing application to uncover functionalities and design elements. Observations involve monitoring traditional attendance methods to identify inefficiencies.</a:t>
            </a:r>
            <a:endParaRPr lang="en-US" sz="1750" dirty="0"/>
          </a:p>
        </p:txBody>
      </p:sp>
      <p:sp>
        <p:nvSpPr>
          <p:cNvPr id="8" name="Rectangle 7"/>
          <p:cNvSpPr/>
          <p:nvPr/>
        </p:nvSpPr>
        <p:spPr>
          <a:xfrm>
            <a:off x="12925586" y="7811146"/>
            <a:ext cx="1549831" cy="2479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689134" y="541615"/>
            <a:ext cx="4922639" cy="615315"/>
          </a:xfrm>
          <a:prstGeom prst="rect">
            <a:avLst/>
          </a:prstGeom>
          <a:noFill/>
          <a:ln/>
        </p:spPr>
        <p:txBody>
          <a:bodyPr wrap="none" lIns="0" tIns="0" rIns="0" bIns="0" rtlCol="0" anchor="t"/>
          <a:lstStyle/>
          <a:p>
            <a:pPr marL="0" indent="0" algn="l">
              <a:lnSpc>
                <a:spcPts val="4800"/>
              </a:lnSpc>
              <a:buNone/>
            </a:pPr>
            <a:r>
              <a:rPr lang="en-US" sz="3850" dirty="0">
                <a:solidFill>
                  <a:srgbClr val="1B1B27"/>
                </a:solidFill>
                <a:latin typeface="Raleway" pitchFamily="34" charset="0"/>
                <a:ea typeface="Raleway" pitchFamily="34" charset="-122"/>
                <a:cs typeface="Raleway" pitchFamily="34" charset="-120"/>
              </a:rPr>
              <a:t>Data Gathering</a:t>
            </a:r>
            <a:endParaRPr lang="en-US" sz="3850" dirty="0"/>
          </a:p>
        </p:txBody>
      </p:sp>
      <p:sp>
        <p:nvSpPr>
          <p:cNvPr id="4" name="Shape 1"/>
          <p:cNvSpPr/>
          <p:nvPr/>
        </p:nvSpPr>
        <p:spPr>
          <a:xfrm>
            <a:off x="689134" y="1673662"/>
            <a:ext cx="443032" cy="443032"/>
          </a:xfrm>
          <a:prstGeom prst="roundRect">
            <a:avLst>
              <a:gd name="adj" fmla="val 18667"/>
            </a:avLst>
          </a:prstGeom>
          <a:solidFill>
            <a:srgbClr val="E1E1EA"/>
          </a:solidFill>
          <a:ln w="7620">
            <a:solidFill>
              <a:srgbClr val="C7C7D0"/>
            </a:solidFill>
            <a:prstDash val="solid"/>
          </a:ln>
        </p:spPr>
      </p:sp>
      <p:sp>
        <p:nvSpPr>
          <p:cNvPr id="5" name="Text 2"/>
          <p:cNvSpPr/>
          <p:nvPr/>
        </p:nvSpPr>
        <p:spPr>
          <a:xfrm>
            <a:off x="1328976" y="1673662"/>
            <a:ext cx="3273266" cy="307538"/>
          </a:xfrm>
          <a:prstGeom prst="rect">
            <a:avLst/>
          </a:prstGeom>
          <a:noFill/>
          <a:ln/>
        </p:spPr>
        <p:txBody>
          <a:bodyPr wrap="none" lIns="0" tIns="0" rIns="0" bIns="0" rtlCol="0" anchor="t"/>
          <a:lstStyle/>
          <a:p>
            <a:pPr marL="0" indent="0" algn="l">
              <a:lnSpc>
                <a:spcPts val="2400"/>
              </a:lnSpc>
              <a:buNone/>
            </a:pPr>
            <a:r>
              <a:rPr lang="en-US" sz="1900" dirty="0">
                <a:solidFill>
                  <a:srgbClr val="3C3939"/>
                </a:solidFill>
                <a:latin typeface="Raleway" pitchFamily="34" charset="0"/>
                <a:ea typeface="Raleway" pitchFamily="34" charset="-122"/>
                <a:cs typeface="Raleway" pitchFamily="34" charset="-120"/>
              </a:rPr>
              <a:t>Student Attendance Records</a:t>
            </a:r>
            <a:endParaRPr lang="en-US" sz="1900" dirty="0"/>
          </a:p>
        </p:txBody>
      </p:sp>
      <p:sp>
        <p:nvSpPr>
          <p:cNvPr id="6" name="Text 3"/>
          <p:cNvSpPr/>
          <p:nvPr/>
        </p:nvSpPr>
        <p:spPr>
          <a:xfrm>
            <a:off x="1027390" y="2180631"/>
            <a:ext cx="7125891" cy="315039"/>
          </a:xfrm>
          <a:prstGeom prst="rect">
            <a:avLst/>
          </a:prstGeom>
          <a:noFill/>
          <a:ln/>
        </p:spPr>
        <p:txBody>
          <a:bodyPr wrap="none" lIns="0" tIns="0" rIns="0" bIns="0" rtlCol="0" anchor="t"/>
          <a:lstStyle/>
          <a:p>
            <a:pPr marL="0" indent="0" algn="l">
              <a:lnSpc>
                <a:spcPts val="2450"/>
              </a:lnSpc>
              <a:buNone/>
            </a:pPr>
            <a:r>
              <a:rPr lang="en-US" sz="1550" dirty="0">
                <a:solidFill>
                  <a:srgbClr val="3C3939"/>
                </a:solidFill>
                <a:latin typeface="Roboto" pitchFamily="34" charset="0"/>
                <a:ea typeface="Roboto" pitchFamily="34" charset="-122"/>
                <a:cs typeface="Roboto" pitchFamily="34" charset="-120"/>
              </a:rPr>
              <a:t>For comparative analysis.</a:t>
            </a:r>
            <a:endParaRPr lang="en-US" sz="1550" dirty="0"/>
          </a:p>
        </p:txBody>
      </p:sp>
      <p:sp>
        <p:nvSpPr>
          <p:cNvPr id="7" name="Shape 4"/>
          <p:cNvSpPr/>
          <p:nvPr/>
        </p:nvSpPr>
        <p:spPr>
          <a:xfrm>
            <a:off x="689134" y="2832616"/>
            <a:ext cx="443032" cy="443032"/>
          </a:xfrm>
          <a:prstGeom prst="roundRect">
            <a:avLst>
              <a:gd name="adj" fmla="val 18667"/>
            </a:avLst>
          </a:prstGeom>
          <a:solidFill>
            <a:srgbClr val="E1E1EA"/>
          </a:solidFill>
          <a:ln w="7620">
            <a:solidFill>
              <a:srgbClr val="C7C7D0"/>
            </a:solidFill>
            <a:prstDash val="solid"/>
          </a:ln>
        </p:spPr>
      </p:sp>
      <p:sp>
        <p:nvSpPr>
          <p:cNvPr id="8" name="Text 5"/>
          <p:cNvSpPr/>
          <p:nvPr/>
        </p:nvSpPr>
        <p:spPr>
          <a:xfrm>
            <a:off x="1328976" y="2832616"/>
            <a:ext cx="2461260" cy="307538"/>
          </a:xfrm>
          <a:prstGeom prst="rect">
            <a:avLst/>
          </a:prstGeom>
          <a:noFill/>
          <a:ln/>
        </p:spPr>
        <p:txBody>
          <a:bodyPr wrap="none" lIns="0" tIns="0" rIns="0" bIns="0" rtlCol="0" anchor="t"/>
          <a:lstStyle/>
          <a:p>
            <a:pPr marL="0" indent="0" algn="l">
              <a:lnSpc>
                <a:spcPts val="2400"/>
              </a:lnSpc>
              <a:buNone/>
            </a:pPr>
            <a:r>
              <a:rPr lang="en-US" sz="1900" dirty="0">
                <a:solidFill>
                  <a:srgbClr val="3C3939"/>
                </a:solidFill>
                <a:latin typeface="Raleway" pitchFamily="34" charset="0"/>
                <a:ea typeface="Raleway" pitchFamily="34" charset="-122"/>
                <a:cs typeface="Raleway" pitchFamily="34" charset="-120"/>
              </a:rPr>
              <a:t>Device Access Data</a:t>
            </a:r>
            <a:endParaRPr lang="en-US" sz="1900" dirty="0"/>
          </a:p>
        </p:txBody>
      </p:sp>
      <p:sp>
        <p:nvSpPr>
          <p:cNvPr id="9" name="Text 6"/>
          <p:cNvSpPr/>
          <p:nvPr/>
        </p:nvSpPr>
        <p:spPr>
          <a:xfrm>
            <a:off x="1328976" y="3258264"/>
            <a:ext cx="7125891" cy="315039"/>
          </a:xfrm>
          <a:prstGeom prst="rect">
            <a:avLst/>
          </a:prstGeom>
          <a:noFill/>
          <a:ln/>
        </p:spPr>
        <p:txBody>
          <a:bodyPr wrap="none" lIns="0" tIns="0" rIns="0" bIns="0" rtlCol="0" anchor="t"/>
          <a:lstStyle/>
          <a:p>
            <a:pPr marL="0" indent="0" algn="l">
              <a:lnSpc>
                <a:spcPts val="2450"/>
              </a:lnSpc>
              <a:buNone/>
            </a:pPr>
            <a:r>
              <a:rPr lang="en-US" sz="1550" dirty="0">
                <a:solidFill>
                  <a:srgbClr val="3C3939"/>
                </a:solidFill>
                <a:latin typeface="Roboto" pitchFamily="34" charset="0"/>
                <a:ea typeface="Roboto" pitchFamily="34" charset="-122"/>
                <a:cs typeface="Roboto" pitchFamily="34" charset="-120"/>
              </a:rPr>
              <a:t>To know what platforms to support (Android, iOS).</a:t>
            </a:r>
            <a:endParaRPr lang="en-US" sz="1550" dirty="0"/>
          </a:p>
        </p:txBody>
      </p:sp>
      <p:sp>
        <p:nvSpPr>
          <p:cNvPr id="10" name="Shape 7"/>
          <p:cNvSpPr/>
          <p:nvPr/>
        </p:nvSpPr>
        <p:spPr>
          <a:xfrm>
            <a:off x="689134" y="3991570"/>
            <a:ext cx="443032" cy="443032"/>
          </a:xfrm>
          <a:prstGeom prst="roundRect">
            <a:avLst>
              <a:gd name="adj" fmla="val 18667"/>
            </a:avLst>
          </a:prstGeom>
          <a:solidFill>
            <a:srgbClr val="E1E1EA"/>
          </a:solidFill>
          <a:ln w="7620">
            <a:solidFill>
              <a:srgbClr val="C7C7D0"/>
            </a:solidFill>
            <a:prstDash val="solid"/>
          </a:ln>
        </p:spPr>
      </p:sp>
      <p:sp>
        <p:nvSpPr>
          <p:cNvPr id="11" name="Text 8"/>
          <p:cNvSpPr/>
          <p:nvPr/>
        </p:nvSpPr>
        <p:spPr>
          <a:xfrm>
            <a:off x="1328976" y="3991570"/>
            <a:ext cx="2461260" cy="307538"/>
          </a:xfrm>
          <a:prstGeom prst="rect">
            <a:avLst/>
          </a:prstGeom>
          <a:noFill/>
          <a:ln/>
        </p:spPr>
        <p:txBody>
          <a:bodyPr wrap="none" lIns="0" tIns="0" rIns="0" bIns="0" rtlCol="0" anchor="t"/>
          <a:lstStyle/>
          <a:p>
            <a:pPr marL="0" indent="0" algn="l">
              <a:lnSpc>
                <a:spcPts val="2400"/>
              </a:lnSpc>
              <a:buNone/>
            </a:pPr>
            <a:r>
              <a:rPr lang="en-US" sz="1900" dirty="0">
                <a:solidFill>
                  <a:srgbClr val="3C3939"/>
                </a:solidFill>
                <a:latin typeface="Raleway" pitchFamily="34" charset="0"/>
                <a:ea typeface="Raleway" pitchFamily="34" charset="-122"/>
                <a:cs typeface="Raleway" pitchFamily="34" charset="-120"/>
              </a:rPr>
              <a:t>Network Availability</a:t>
            </a:r>
            <a:endParaRPr lang="en-US" sz="1900" dirty="0"/>
          </a:p>
        </p:txBody>
      </p:sp>
      <p:sp>
        <p:nvSpPr>
          <p:cNvPr id="12" name="Text 9"/>
          <p:cNvSpPr/>
          <p:nvPr/>
        </p:nvSpPr>
        <p:spPr>
          <a:xfrm>
            <a:off x="1328976" y="4417219"/>
            <a:ext cx="7125891" cy="315039"/>
          </a:xfrm>
          <a:prstGeom prst="rect">
            <a:avLst/>
          </a:prstGeom>
          <a:noFill/>
          <a:ln/>
        </p:spPr>
        <p:txBody>
          <a:bodyPr wrap="none" lIns="0" tIns="0" rIns="0" bIns="0" rtlCol="0" anchor="t"/>
          <a:lstStyle/>
          <a:p>
            <a:pPr marL="0" indent="0" algn="l">
              <a:lnSpc>
                <a:spcPts val="2450"/>
              </a:lnSpc>
              <a:buNone/>
            </a:pPr>
            <a:r>
              <a:rPr lang="en-US" sz="1550" dirty="0">
                <a:solidFill>
                  <a:srgbClr val="3C3939"/>
                </a:solidFill>
                <a:latin typeface="Roboto" pitchFamily="34" charset="0"/>
                <a:ea typeface="Roboto" pitchFamily="34" charset="-122"/>
                <a:cs typeface="Roboto" pitchFamily="34" charset="-120"/>
              </a:rPr>
              <a:t>Signal strength in typical classroom zones.</a:t>
            </a:r>
            <a:endParaRPr lang="en-US" sz="1550" dirty="0"/>
          </a:p>
        </p:txBody>
      </p:sp>
      <p:sp>
        <p:nvSpPr>
          <p:cNvPr id="13" name="Shape 10"/>
          <p:cNvSpPr/>
          <p:nvPr/>
        </p:nvSpPr>
        <p:spPr>
          <a:xfrm>
            <a:off x="689134" y="5150525"/>
            <a:ext cx="443032" cy="443032"/>
          </a:xfrm>
          <a:prstGeom prst="roundRect">
            <a:avLst>
              <a:gd name="adj" fmla="val 18667"/>
            </a:avLst>
          </a:prstGeom>
          <a:solidFill>
            <a:srgbClr val="E1E1EA"/>
          </a:solidFill>
          <a:ln w="7620">
            <a:solidFill>
              <a:srgbClr val="C7C7D0"/>
            </a:solidFill>
            <a:prstDash val="solid"/>
          </a:ln>
        </p:spPr>
      </p:sp>
      <p:sp>
        <p:nvSpPr>
          <p:cNvPr id="14" name="Text 11"/>
          <p:cNvSpPr/>
          <p:nvPr/>
        </p:nvSpPr>
        <p:spPr>
          <a:xfrm>
            <a:off x="1328976" y="5150525"/>
            <a:ext cx="3261360" cy="307538"/>
          </a:xfrm>
          <a:prstGeom prst="rect">
            <a:avLst/>
          </a:prstGeom>
          <a:noFill/>
          <a:ln/>
        </p:spPr>
        <p:txBody>
          <a:bodyPr wrap="none" lIns="0" tIns="0" rIns="0" bIns="0" rtlCol="0" anchor="t"/>
          <a:lstStyle/>
          <a:p>
            <a:pPr marL="0" indent="0" algn="l">
              <a:lnSpc>
                <a:spcPts val="2400"/>
              </a:lnSpc>
              <a:buNone/>
            </a:pPr>
            <a:r>
              <a:rPr lang="en-US" sz="1900" dirty="0">
                <a:solidFill>
                  <a:srgbClr val="3C3939"/>
                </a:solidFill>
                <a:latin typeface="Raleway" pitchFamily="34" charset="0"/>
                <a:ea typeface="Raleway" pitchFamily="34" charset="-122"/>
                <a:cs typeface="Raleway" pitchFamily="34" charset="-120"/>
              </a:rPr>
              <a:t>Survey/Interview Responses</a:t>
            </a:r>
            <a:endParaRPr lang="en-US" sz="1900" dirty="0"/>
          </a:p>
        </p:txBody>
      </p:sp>
      <p:sp>
        <p:nvSpPr>
          <p:cNvPr id="15" name="Text 12"/>
          <p:cNvSpPr/>
          <p:nvPr/>
        </p:nvSpPr>
        <p:spPr>
          <a:xfrm>
            <a:off x="1328976" y="5576173"/>
            <a:ext cx="7125891" cy="315039"/>
          </a:xfrm>
          <a:prstGeom prst="rect">
            <a:avLst/>
          </a:prstGeom>
          <a:noFill/>
          <a:ln/>
        </p:spPr>
        <p:txBody>
          <a:bodyPr wrap="none" lIns="0" tIns="0" rIns="0" bIns="0" rtlCol="0" anchor="t"/>
          <a:lstStyle/>
          <a:p>
            <a:pPr marL="0" indent="0" algn="l">
              <a:lnSpc>
                <a:spcPts val="2450"/>
              </a:lnSpc>
              <a:buNone/>
            </a:pPr>
            <a:r>
              <a:rPr lang="en-US" sz="1550" dirty="0">
                <a:solidFill>
                  <a:srgbClr val="3C3939"/>
                </a:solidFill>
                <a:latin typeface="Roboto" pitchFamily="34" charset="0"/>
                <a:ea typeface="Roboto" pitchFamily="34" charset="-122"/>
                <a:cs typeface="Roboto" pitchFamily="34" charset="-120"/>
              </a:rPr>
              <a:t>For qualitative patterns.</a:t>
            </a:r>
            <a:endParaRPr lang="en-US" sz="1550" dirty="0"/>
          </a:p>
        </p:txBody>
      </p:sp>
      <p:sp>
        <p:nvSpPr>
          <p:cNvPr id="16" name="Text 13"/>
          <p:cNvSpPr/>
          <p:nvPr/>
        </p:nvSpPr>
        <p:spPr>
          <a:xfrm>
            <a:off x="689134" y="6112669"/>
            <a:ext cx="7765733" cy="1575197"/>
          </a:xfrm>
          <a:prstGeom prst="rect">
            <a:avLst/>
          </a:prstGeom>
          <a:noFill/>
          <a:ln/>
        </p:spPr>
        <p:txBody>
          <a:bodyPr wrap="square" lIns="0" tIns="0" rIns="0" bIns="0" rtlCol="0" anchor="t"/>
          <a:lstStyle/>
          <a:p>
            <a:pPr marL="0" indent="0" algn="l">
              <a:lnSpc>
                <a:spcPts val="2450"/>
              </a:lnSpc>
              <a:buNone/>
            </a:pPr>
            <a:r>
              <a:rPr lang="en-US" sz="1550" dirty="0">
                <a:solidFill>
                  <a:srgbClr val="3C3939"/>
                </a:solidFill>
                <a:latin typeface="Roboto" pitchFamily="34" charset="0"/>
                <a:ea typeface="Roboto" pitchFamily="34" charset="-122"/>
                <a:cs typeface="Roboto" pitchFamily="34" charset="-120"/>
              </a:rPr>
              <a:t>Data gathering refers to the collection of actual data points needed for design, development, and validation. Examples include collecting survey results, system usage logs, class rosters, GPS data samples, or biometric image samples. Types of data collected include student attendance records, device access data, network availability, and survey/interview responses.</a:t>
            </a:r>
            <a:endParaRPr lang="en-US" sz="1550" dirty="0"/>
          </a:p>
        </p:txBody>
      </p:sp>
      <p:pic>
        <p:nvPicPr>
          <p:cNvPr id="17" name="Picture 16"/>
          <p:cNvPicPr>
            <a:picLocks noChangeAspect="1"/>
          </p:cNvPicPr>
          <p:nvPr/>
        </p:nvPicPr>
        <p:blipFill>
          <a:blip r:embed="rId3"/>
          <a:stretch>
            <a:fillRect/>
          </a:stretch>
        </p:blipFill>
        <p:spPr>
          <a:xfrm>
            <a:off x="8205069" y="226933"/>
            <a:ext cx="2708196" cy="2771775"/>
          </a:xfrm>
          <a:prstGeom prst="rect">
            <a:avLst/>
          </a:prstGeom>
        </p:spPr>
      </p:pic>
      <p:pic>
        <p:nvPicPr>
          <p:cNvPr id="18" name="Picture 17"/>
          <p:cNvPicPr>
            <a:picLocks noChangeAspect="1"/>
          </p:cNvPicPr>
          <p:nvPr/>
        </p:nvPicPr>
        <p:blipFill>
          <a:blip r:embed="rId4"/>
          <a:stretch>
            <a:fillRect/>
          </a:stretch>
        </p:blipFill>
        <p:spPr>
          <a:xfrm>
            <a:off x="11858267" y="80962"/>
            <a:ext cx="2352675" cy="3800475"/>
          </a:xfrm>
          <a:prstGeom prst="rect">
            <a:avLst/>
          </a:prstGeom>
        </p:spPr>
      </p:pic>
      <p:pic>
        <p:nvPicPr>
          <p:cNvPr id="19" name="Picture 18"/>
          <p:cNvPicPr>
            <a:picLocks noChangeAspect="1"/>
          </p:cNvPicPr>
          <p:nvPr/>
        </p:nvPicPr>
        <p:blipFill>
          <a:blip r:embed="rId5"/>
          <a:stretch>
            <a:fillRect/>
          </a:stretch>
        </p:blipFill>
        <p:spPr>
          <a:xfrm>
            <a:off x="5861742" y="2877385"/>
            <a:ext cx="2333625" cy="2590800"/>
          </a:xfrm>
          <a:prstGeom prst="rect">
            <a:avLst/>
          </a:prstGeom>
        </p:spPr>
      </p:pic>
      <p:pic>
        <p:nvPicPr>
          <p:cNvPr id="20" name="Picture 19"/>
          <p:cNvPicPr>
            <a:picLocks noChangeAspect="1"/>
          </p:cNvPicPr>
          <p:nvPr/>
        </p:nvPicPr>
        <p:blipFill>
          <a:blip r:embed="rId6"/>
          <a:stretch>
            <a:fillRect/>
          </a:stretch>
        </p:blipFill>
        <p:spPr>
          <a:xfrm>
            <a:off x="8898497" y="3697962"/>
            <a:ext cx="2352675" cy="2905125"/>
          </a:xfrm>
          <a:prstGeom prst="rect">
            <a:avLst/>
          </a:prstGeom>
        </p:spPr>
      </p:pic>
      <p:pic>
        <p:nvPicPr>
          <p:cNvPr id="21" name="Picture 20"/>
          <p:cNvPicPr>
            <a:picLocks noChangeAspect="1"/>
          </p:cNvPicPr>
          <p:nvPr/>
        </p:nvPicPr>
        <p:blipFill>
          <a:blip r:embed="rId7"/>
          <a:stretch>
            <a:fillRect/>
          </a:stretch>
        </p:blipFill>
        <p:spPr>
          <a:xfrm>
            <a:off x="11829692" y="4722019"/>
            <a:ext cx="2381250" cy="27813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1990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Data Cleaning</a:t>
            </a:r>
            <a:endParaRPr lang="en-US" sz="4450" dirty="0"/>
          </a:p>
        </p:txBody>
      </p:sp>
      <p:sp>
        <p:nvSpPr>
          <p:cNvPr id="4" name="Shape 1"/>
          <p:cNvSpPr/>
          <p:nvPr/>
        </p:nvSpPr>
        <p:spPr>
          <a:xfrm>
            <a:off x="6280190" y="2168843"/>
            <a:ext cx="3664863" cy="1685092"/>
          </a:xfrm>
          <a:prstGeom prst="roundRect">
            <a:avLst>
              <a:gd name="adj" fmla="val 5654"/>
            </a:avLst>
          </a:prstGeom>
          <a:solidFill>
            <a:srgbClr val="E1E1EA"/>
          </a:solidFill>
          <a:ln w="7620">
            <a:solidFill>
              <a:srgbClr val="C7C7D0"/>
            </a:solidFill>
            <a:prstDash val="solid"/>
          </a:ln>
        </p:spPr>
      </p:sp>
      <p:sp>
        <p:nvSpPr>
          <p:cNvPr id="5" name="Text 2"/>
          <p:cNvSpPr/>
          <p:nvPr/>
        </p:nvSpPr>
        <p:spPr>
          <a:xfrm>
            <a:off x="6514624" y="24032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Missing Values</a:t>
            </a:r>
            <a:endParaRPr lang="en-US" sz="2200" dirty="0"/>
          </a:p>
        </p:txBody>
      </p:sp>
      <p:sp>
        <p:nvSpPr>
          <p:cNvPr id="6" name="Text 3"/>
          <p:cNvSpPr/>
          <p:nvPr/>
        </p:nvSpPr>
        <p:spPr>
          <a:xfrm>
            <a:off x="6514624" y="2893695"/>
            <a:ext cx="3195995"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Incomplete data fields where information is absent.</a:t>
            </a:r>
            <a:endParaRPr lang="en-US" sz="1750" dirty="0"/>
          </a:p>
        </p:txBody>
      </p:sp>
      <p:sp>
        <p:nvSpPr>
          <p:cNvPr id="7" name="Shape 4"/>
          <p:cNvSpPr/>
          <p:nvPr/>
        </p:nvSpPr>
        <p:spPr>
          <a:xfrm>
            <a:off x="10171867" y="2168843"/>
            <a:ext cx="3664863" cy="1685092"/>
          </a:xfrm>
          <a:prstGeom prst="roundRect">
            <a:avLst>
              <a:gd name="adj" fmla="val 5654"/>
            </a:avLst>
          </a:prstGeom>
          <a:solidFill>
            <a:srgbClr val="E1E1EA"/>
          </a:solidFill>
          <a:ln w="7620">
            <a:solidFill>
              <a:srgbClr val="C7C7D0"/>
            </a:solidFill>
            <a:prstDash val="solid"/>
          </a:ln>
        </p:spPr>
      </p:sp>
      <p:sp>
        <p:nvSpPr>
          <p:cNvPr id="8" name="Text 5"/>
          <p:cNvSpPr/>
          <p:nvPr/>
        </p:nvSpPr>
        <p:spPr>
          <a:xfrm>
            <a:off x="10406301" y="24032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Duplicate Records</a:t>
            </a:r>
            <a:endParaRPr lang="en-US" sz="2200" dirty="0"/>
          </a:p>
        </p:txBody>
      </p:sp>
      <p:sp>
        <p:nvSpPr>
          <p:cNvPr id="9" name="Text 6"/>
          <p:cNvSpPr/>
          <p:nvPr/>
        </p:nvSpPr>
        <p:spPr>
          <a:xfrm>
            <a:off x="10406301" y="2893695"/>
            <a:ext cx="3195995"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The same record present multiple times.</a:t>
            </a:r>
            <a:endParaRPr lang="en-US" sz="1750" dirty="0"/>
          </a:p>
        </p:txBody>
      </p:sp>
      <p:sp>
        <p:nvSpPr>
          <p:cNvPr id="10" name="Shape 7"/>
          <p:cNvSpPr/>
          <p:nvPr/>
        </p:nvSpPr>
        <p:spPr>
          <a:xfrm>
            <a:off x="6280190" y="4080748"/>
            <a:ext cx="7556421" cy="1322189"/>
          </a:xfrm>
          <a:prstGeom prst="roundRect">
            <a:avLst>
              <a:gd name="adj" fmla="val 7205"/>
            </a:avLst>
          </a:prstGeom>
          <a:solidFill>
            <a:srgbClr val="E1E1EA"/>
          </a:solidFill>
          <a:ln w="7620">
            <a:solidFill>
              <a:srgbClr val="C7C7D0"/>
            </a:solidFill>
            <a:prstDash val="solid"/>
          </a:ln>
        </p:spPr>
      </p:sp>
      <p:sp>
        <p:nvSpPr>
          <p:cNvPr id="11" name="Text 8"/>
          <p:cNvSpPr/>
          <p:nvPr/>
        </p:nvSpPr>
        <p:spPr>
          <a:xfrm>
            <a:off x="6514624" y="43151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Invalid Data</a:t>
            </a:r>
            <a:endParaRPr lang="en-US" sz="2200" dirty="0"/>
          </a:p>
        </p:txBody>
      </p:sp>
      <p:sp>
        <p:nvSpPr>
          <p:cNvPr id="12" name="Text 9"/>
          <p:cNvSpPr/>
          <p:nvPr/>
        </p:nvSpPr>
        <p:spPr>
          <a:xfrm>
            <a:off x="6514624" y="4805601"/>
            <a:ext cx="7087553"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Entries that do not conform to expected values or formats.</a:t>
            </a:r>
            <a:endParaRPr lang="en-US" sz="1750" dirty="0"/>
          </a:p>
        </p:txBody>
      </p:sp>
      <p:sp>
        <p:nvSpPr>
          <p:cNvPr id="13" name="Text 10"/>
          <p:cNvSpPr/>
          <p:nvPr/>
        </p:nvSpPr>
        <p:spPr>
          <a:xfrm>
            <a:off x="6280190" y="5658088"/>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Data cleaning is the process of identifying and correcting or removing inaccurate, incomplete, irrelevant, or improperly formatted data from a dataset. Common issues include missing values, duplicate records, invalid data, outliers, and inconsistent formatting.</a:t>
            </a:r>
            <a:endParaRPr lang="en-US" sz="1750" dirty="0"/>
          </a:p>
        </p:txBody>
      </p:sp>
      <p:sp>
        <p:nvSpPr>
          <p:cNvPr id="14" name="Rectangle 13"/>
          <p:cNvSpPr/>
          <p:nvPr/>
        </p:nvSpPr>
        <p:spPr>
          <a:xfrm>
            <a:off x="12879092" y="7795647"/>
            <a:ext cx="1642820" cy="2789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838"/>
          </a:xfrm>
          <a:prstGeom prst="rect">
            <a:avLst/>
          </a:prstGeom>
        </p:spPr>
      </p:pic>
      <p:sp>
        <p:nvSpPr>
          <p:cNvPr id="3" name="Text 0"/>
          <p:cNvSpPr/>
          <p:nvPr/>
        </p:nvSpPr>
        <p:spPr>
          <a:xfrm>
            <a:off x="4376857" y="565071"/>
            <a:ext cx="8251627" cy="642104"/>
          </a:xfrm>
          <a:prstGeom prst="rect">
            <a:avLst/>
          </a:prstGeom>
          <a:noFill/>
          <a:ln/>
        </p:spPr>
        <p:txBody>
          <a:bodyPr wrap="none" lIns="0" tIns="0" rIns="0" bIns="0" rtlCol="0" anchor="t"/>
          <a:lstStyle/>
          <a:p>
            <a:pPr marL="0" indent="0" algn="l">
              <a:lnSpc>
                <a:spcPts val="5050"/>
              </a:lnSpc>
              <a:buNone/>
            </a:pPr>
            <a:r>
              <a:rPr lang="en-US" sz="4000" dirty="0">
                <a:solidFill>
                  <a:srgbClr val="1B1B27"/>
                </a:solidFill>
                <a:latin typeface="Raleway" pitchFamily="34" charset="0"/>
                <a:ea typeface="Raleway" pitchFamily="34" charset="-122"/>
                <a:cs typeface="Raleway" pitchFamily="34" charset="-120"/>
              </a:rPr>
              <a:t>Steps in the Data Cleaning Process</a:t>
            </a:r>
            <a:endParaRPr lang="en-US" sz="4000" dirty="0"/>
          </a:p>
        </p:txBody>
      </p:sp>
      <p:pic>
        <p:nvPicPr>
          <p:cNvPr id="4" name="Image 1" descr="preencoded.png"/>
          <p:cNvPicPr>
            <a:picLocks noChangeAspect="1"/>
          </p:cNvPicPr>
          <p:nvPr/>
        </p:nvPicPr>
        <p:blipFill>
          <a:blip r:embed="rId4"/>
          <a:stretch>
            <a:fillRect/>
          </a:stretch>
        </p:blipFill>
        <p:spPr>
          <a:xfrm>
            <a:off x="4376857" y="1515428"/>
            <a:ext cx="1027509" cy="1233011"/>
          </a:xfrm>
          <a:prstGeom prst="rect">
            <a:avLst/>
          </a:prstGeom>
        </p:spPr>
      </p:pic>
      <p:sp>
        <p:nvSpPr>
          <p:cNvPr id="5" name="Text 1"/>
          <p:cNvSpPr/>
          <p:nvPr/>
        </p:nvSpPr>
        <p:spPr>
          <a:xfrm>
            <a:off x="5712619" y="1720929"/>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Data Profiling</a:t>
            </a:r>
            <a:endParaRPr lang="en-US" sz="2000" dirty="0"/>
          </a:p>
        </p:txBody>
      </p:sp>
      <p:sp>
        <p:nvSpPr>
          <p:cNvPr id="6" name="Text 2"/>
          <p:cNvSpPr/>
          <p:nvPr/>
        </p:nvSpPr>
        <p:spPr>
          <a:xfrm>
            <a:off x="5712619" y="2165271"/>
            <a:ext cx="8198525" cy="328732"/>
          </a:xfrm>
          <a:prstGeom prst="rect">
            <a:avLst/>
          </a:prstGeom>
          <a:noFill/>
          <a:ln/>
        </p:spPr>
        <p:txBody>
          <a:bodyPr wrap="non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Examine the dataset to understand its structure and issues.</a:t>
            </a:r>
            <a:endParaRPr lang="en-US" sz="1600" dirty="0"/>
          </a:p>
        </p:txBody>
      </p:sp>
      <p:pic>
        <p:nvPicPr>
          <p:cNvPr id="7" name="Image 2" descr="preencoded.png"/>
          <p:cNvPicPr>
            <a:picLocks noChangeAspect="1"/>
          </p:cNvPicPr>
          <p:nvPr/>
        </p:nvPicPr>
        <p:blipFill>
          <a:blip r:embed="rId5"/>
          <a:stretch>
            <a:fillRect/>
          </a:stretch>
        </p:blipFill>
        <p:spPr>
          <a:xfrm>
            <a:off x="4376857" y="2748439"/>
            <a:ext cx="1027509" cy="1233011"/>
          </a:xfrm>
          <a:prstGeom prst="rect">
            <a:avLst/>
          </a:prstGeom>
        </p:spPr>
      </p:pic>
      <p:sp>
        <p:nvSpPr>
          <p:cNvPr id="8" name="Text 3"/>
          <p:cNvSpPr/>
          <p:nvPr/>
        </p:nvSpPr>
        <p:spPr>
          <a:xfrm>
            <a:off x="5712619" y="2953941"/>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Identifying Errors</a:t>
            </a:r>
            <a:endParaRPr lang="en-US" sz="2000" dirty="0"/>
          </a:p>
        </p:txBody>
      </p:sp>
      <p:sp>
        <p:nvSpPr>
          <p:cNvPr id="9" name="Text 4"/>
          <p:cNvSpPr/>
          <p:nvPr/>
        </p:nvSpPr>
        <p:spPr>
          <a:xfrm>
            <a:off x="5712619" y="3398282"/>
            <a:ext cx="8198525" cy="328732"/>
          </a:xfrm>
          <a:prstGeom prst="rect">
            <a:avLst/>
          </a:prstGeom>
          <a:noFill/>
          <a:ln/>
        </p:spPr>
        <p:txBody>
          <a:bodyPr wrap="non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Utilize statistical tools to detect discrepancies.</a:t>
            </a:r>
            <a:endParaRPr lang="en-US" sz="1600" dirty="0"/>
          </a:p>
        </p:txBody>
      </p:sp>
      <p:pic>
        <p:nvPicPr>
          <p:cNvPr id="10" name="Image 3" descr="preencoded.png"/>
          <p:cNvPicPr>
            <a:picLocks noChangeAspect="1"/>
          </p:cNvPicPr>
          <p:nvPr/>
        </p:nvPicPr>
        <p:blipFill>
          <a:blip r:embed="rId6"/>
          <a:stretch>
            <a:fillRect/>
          </a:stretch>
        </p:blipFill>
        <p:spPr>
          <a:xfrm>
            <a:off x="4376857" y="3981450"/>
            <a:ext cx="1027509" cy="1233011"/>
          </a:xfrm>
          <a:prstGeom prst="rect">
            <a:avLst/>
          </a:prstGeom>
        </p:spPr>
      </p:pic>
      <p:sp>
        <p:nvSpPr>
          <p:cNvPr id="11" name="Text 5"/>
          <p:cNvSpPr/>
          <p:nvPr/>
        </p:nvSpPr>
        <p:spPr>
          <a:xfrm>
            <a:off x="5712619" y="4186952"/>
            <a:ext cx="2886194" cy="321112"/>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Handling Missing Values</a:t>
            </a:r>
            <a:endParaRPr lang="en-US" sz="2000" dirty="0"/>
          </a:p>
        </p:txBody>
      </p:sp>
      <p:sp>
        <p:nvSpPr>
          <p:cNvPr id="12" name="Text 6"/>
          <p:cNvSpPr/>
          <p:nvPr/>
        </p:nvSpPr>
        <p:spPr>
          <a:xfrm>
            <a:off x="5712619" y="4631293"/>
            <a:ext cx="8198525" cy="328732"/>
          </a:xfrm>
          <a:prstGeom prst="rect">
            <a:avLst/>
          </a:prstGeom>
          <a:noFill/>
          <a:ln/>
        </p:spPr>
        <p:txBody>
          <a:bodyPr wrap="non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Address missing data through deletion or imputation.</a:t>
            </a:r>
            <a:endParaRPr lang="en-US" sz="1600" dirty="0"/>
          </a:p>
        </p:txBody>
      </p:sp>
      <p:pic>
        <p:nvPicPr>
          <p:cNvPr id="13" name="Image 4" descr="preencoded.png"/>
          <p:cNvPicPr>
            <a:picLocks noChangeAspect="1"/>
          </p:cNvPicPr>
          <p:nvPr/>
        </p:nvPicPr>
        <p:blipFill>
          <a:blip r:embed="rId7"/>
          <a:stretch>
            <a:fillRect/>
          </a:stretch>
        </p:blipFill>
        <p:spPr>
          <a:xfrm>
            <a:off x="4376857" y="5214461"/>
            <a:ext cx="1027509" cy="1233011"/>
          </a:xfrm>
          <a:prstGeom prst="rect">
            <a:avLst/>
          </a:prstGeom>
        </p:spPr>
      </p:pic>
      <p:sp>
        <p:nvSpPr>
          <p:cNvPr id="14" name="Text 7"/>
          <p:cNvSpPr/>
          <p:nvPr/>
        </p:nvSpPr>
        <p:spPr>
          <a:xfrm>
            <a:off x="5712619" y="5419963"/>
            <a:ext cx="2800945" cy="321112"/>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Correcting Inaccuracies</a:t>
            </a:r>
            <a:endParaRPr lang="en-US" sz="2000" dirty="0"/>
          </a:p>
        </p:txBody>
      </p:sp>
      <p:sp>
        <p:nvSpPr>
          <p:cNvPr id="15" name="Text 8"/>
          <p:cNvSpPr/>
          <p:nvPr/>
        </p:nvSpPr>
        <p:spPr>
          <a:xfrm>
            <a:off x="5712619" y="5864304"/>
            <a:ext cx="8198525" cy="328732"/>
          </a:xfrm>
          <a:prstGeom prst="rect">
            <a:avLst/>
          </a:prstGeom>
          <a:noFill/>
          <a:ln/>
        </p:spPr>
        <p:txBody>
          <a:bodyPr wrap="non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Identify and correct incorrect entries.</a:t>
            </a:r>
            <a:endParaRPr lang="en-US" sz="1600" dirty="0"/>
          </a:p>
        </p:txBody>
      </p:sp>
      <p:sp>
        <p:nvSpPr>
          <p:cNvPr id="16" name="Text 9"/>
          <p:cNvSpPr/>
          <p:nvPr/>
        </p:nvSpPr>
        <p:spPr>
          <a:xfrm>
            <a:off x="4376857" y="6678573"/>
            <a:ext cx="9534287" cy="986195"/>
          </a:xfrm>
          <a:prstGeom prst="rect">
            <a:avLst/>
          </a:prstGeom>
          <a:noFill/>
          <a:ln/>
        </p:spPr>
        <p:txBody>
          <a:bodyPr wrap="squar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The data cleaning process includes data profiling, identifying errors, handling missing values, correcting inaccuracies, removing duplicates, standardizing formats, validating data, outlier treatment, documentation, and automation.</a:t>
            </a:r>
            <a:endParaRPr lang="en-US" sz="1600" dirty="0"/>
          </a:p>
        </p:txBody>
      </p:sp>
      <p:sp>
        <p:nvSpPr>
          <p:cNvPr id="17" name="Rectangle 16"/>
          <p:cNvSpPr/>
          <p:nvPr/>
        </p:nvSpPr>
        <p:spPr>
          <a:xfrm>
            <a:off x="12910088" y="7873139"/>
            <a:ext cx="1580827" cy="1859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pic>
        <p:nvPicPr>
          <p:cNvPr id="3" name="Picture 2"/>
          <p:cNvPicPr/>
          <p:nvPr/>
        </p:nvPicPr>
        <p:blipFill>
          <a:blip r:embed="rId2"/>
          <a:stretch>
            <a:fillRect/>
          </a:stretch>
        </p:blipFill>
        <p:spPr>
          <a:xfrm>
            <a:off x="467317" y="1894608"/>
            <a:ext cx="4668563" cy="3919163"/>
          </a:xfrm>
          <a:prstGeom prst="rect">
            <a:avLst/>
          </a:prstGeom>
        </p:spPr>
      </p:pic>
      <p:sp>
        <p:nvSpPr>
          <p:cNvPr id="4" name="Oval 3"/>
          <p:cNvSpPr/>
          <p:nvPr/>
        </p:nvSpPr>
        <p:spPr>
          <a:xfrm>
            <a:off x="206272" y="3814490"/>
            <a:ext cx="1137285" cy="41465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pic>
        <p:nvPicPr>
          <p:cNvPr id="5" name="Picture 4"/>
          <p:cNvPicPr/>
          <p:nvPr/>
        </p:nvPicPr>
        <p:blipFill>
          <a:blip r:embed="rId3"/>
          <a:stretch>
            <a:fillRect/>
          </a:stretch>
        </p:blipFill>
        <p:spPr>
          <a:xfrm>
            <a:off x="4844253" y="2014377"/>
            <a:ext cx="4941894" cy="3799394"/>
          </a:xfrm>
          <a:prstGeom prst="rect">
            <a:avLst/>
          </a:prstGeom>
        </p:spPr>
      </p:pic>
      <p:sp>
        <p:nvSpPr>
          <p:cNvPr id="6" name="Oval 5"/>
          <p:cNvSpPr/>
          <p:nvPr/>
        </p:nvSpPr>
        <p:spPr>
          <a:xfrm>
            <a:off x="4708417" y="2538724"/>
            <a:ext cx="2805359" cy="15063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pic>
        <p:nvPicPr>
          <p:cNvPr id="7" name="Picture 6"/>
          <p:cNvPicPr/>
          <p:nvPr/>
        </p:nvPicPr>
        <p:blipFill>
          <a:blip r:embed="rId4"/>
          <a:stretch>
            <a:fillRect/>
          </a:stretch>
        </p:blipFill>
        <p:spPr>
          <a:xfrm>
            <a:off x="9600649" y="2337162"/>
            <a:ext cx="4580126" cy="3476609"/>
          </a:xfrm>
          <a:prstGeom prst="rect">
            <a:avLst/>
          </a:prstGeom>
        </p:spPr>
      </p:pic>
      <p:sp>
        <p:nvSpPr>
          <p:cNvPr id="8" name="Oval 7"/>
          <p:cNvSpPr/>
          <p:nvPr/>
        </p:nvSpPr>
        <p:spPr>
          <a:xfrm>
            <a:off x="9740309" y="4664990"/>
            <a:ext cx="1977390" cy="8390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Tree>
    <p:extLst>
      <p:ext uri="{BB962C8B-B14F-4D97-AF65-F5344CB8AC3E}">
        <p14:creationId xmlns:p14="http://schemas.microsoft.com/office/powerpoint/2010/main" val="3831582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629966"/>
            <a:ext cx="7630954"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User Reluctance Assessment</a:t>
            </a:r>
            <a:endParaRPr lang="en-US" sz="4450" dirty="0"/>
          </a:p>
        </p:txBody>
      </p:sp>
      <p:sp>
        <p:nvSpPr>
          <p:cNvPr id="3" name="Text 1"/>
          <p:cNvSpPr/>
          <p:nvPr/>
        </p:nvSpPr>
        <p:spPr>
          <a:xfrm>
            <a:off x="793790" y="29057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Raleway" pitchFamily="34" charset="0"/>
                <a:ea typeface="Raleway" pitchFamily="34" charset="-122"/>
                <a:cs typeface="Raleway" pitchFamily="34" charset="-120"/>
              </a:rPr>
              <a:t>Assessment Methods</a:t>
            </a:r>
            <a:endParaRPr lang="en-US" sz="2200" dirty="0"/>
          </a:p>
        </p:txBody>
      </p:sp>
      <p:sp>
        <p:nvSpPr>
          <p:cNvPr id="4" name="Text 2"/>
          <p:cNvSpPr/>
          <p:nvPr/>
        </p:nvSpPr>
        <p:spPr>
          <a:xfrm>
            <a:off x="793790" y="348686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Include reluctance questions in surveys.</a:t>
            </a:r>
            <a:endParaRPr lang="en-US" sz="1750" dirty="0"/>
          </a:p>
        </p:txBody>
      </p:sp>
      <p:sp>
        <p:nvSpPr>
          <p:cNvPr id="5" name="Text 3"/>
          <p:cNvSpPr/>
          <p:nvPr/>
        </p:nvSpPr>
        <p:spPr>
          <a:xfrm>
            <a:off x="793790" y="392906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Hold feedback sessions.</a:t>
            </a:r>
            <a:endParaRPr lang="en-US" sz="1750" dirty="0"/>
          </a:p>
        </p:txBody>
      </p:sp>
      <p:sp>
        <p:nvSpPr>
          <p:cNvPr id="6" name="Text 4"/>
          <p:cNvSpPr/>
          <p:nvPr/>
        </p:nvSpPr>
        <p:spPr>
          <a:xfrm>
            <a:off x="793790" y="437126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Analyze behavior.</a:t>
            </a:r>
            <a:endParaRPr lang="en-US" sz="1750" dirty="0"/>
          </a:p>
        </p:txBody>
      </p:sp>
      <p:sp>
        <p:nvSpPr>
          <p:cNvPr id="7" name="Text 5"/>
          <p:cNvSpPr/>
          <p:nvPr/>
        </p:nvSpPr>
        <p:spPr>
          <a:xfrm>
            <a:off x="7599521" y="29057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Raleway" pitchFamily="34" charset="0"/>
                <a:ea typeface="Raleway" pitchFamily="34" charset="-122"/>
                <a:cs typeface="Raleway" pitchFamily="34" charset="-120"/>
              </a:rPr>
              <a:t>Common Causes</a:t>
            </a:r>
            <a:endParaRPr lang="en-US" sz="2200" dirty="0"/>
          </a:p>
        </p:txBody>
      </p:sp>
      <p:sp>
        <p:nvSpPr>
          <p:cNvPr id="8" name="Text 6"/>
          <p:cNvSpPr/>
          <p:nvPr/>
        </p:nvSpPr>
        <p:spPr>
          <a:xfrm>
            <a:off x="7599521" y="348686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Privacy concerns.</a:t>
            </a:r>
            <a:endParaRPr lang="en-US" sz="1750" dirty="0"/>
          </a:p>
        </p:txBody>
      </p:sp>
      <p:sp>
        <p:nvSpPr>
          <p:cNvPr id="9" name="Text 7"/>
          <p:cNvSpPr/>
          <p:nvPr/>
        </p:nvSpPr>
        <p:spPr>
          <a:xfrm>
            <a:off x="7599521" y="392906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Fear of surveillance.</a:t>
            </a:r>
            <a:endParaRPr lang="en-US" sz="1750" dirty="0"/>
          </a:p>
        </p:txBody>
      </p:sp>
      <p:sp>
        <p:nvSpPr>
          <p:cNvPr id="10" name="Text 8"/>
          <p:cNvSpPr/>
          <p:nvPr/>
        </p:nvSpPr>
        <p:spPr>
          <a:xfrm>
            <a:off x="7599521" y="437126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Fear of change.</a:t>
            </a:r>
            <a:endParaRPr lang="en-US" sz="1750" dirty="0"/>
          </a:p>
        </p:txBody>
      </p:sp>
      <p:sp>
        <p:nvSpPr>
          <p:cNvPr id="11" name="Text 9"/>
          <p:cNvSpPr/>
          <p:nvPr/>
        </p:nvSpPr>
        <p:spPr>
          <a:xfrm>
            <a:off x="7599521" y="481345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Technological unfamiliarity.</a:t>
            </a:r>
            <a:endParaRPr lang="en-US" sz="1750" dirty="0"/>
          </a:p>
        </p:txBody>
      </p:sp>
      <p:sp>
        <p:nvSpPr>
          <p:cNvPr id="12" name="Text 10"/>
          <p:cNvSpPr/>
          <p:nvPr/>
        </p:nvSpPr>
        <p:spPr>
          <a:xfrm>
            <a:off x="793790" y="5510808"/>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User reluctance refers to the hesitation or resistance of individuals to adopt new systems. Assessment methods include reluctance questions in surveys, feedback sessions, and behavior analysis. Common causes include privacy concerns, fear of surveillance, fear of change, and technological unfamiliarity.</a:t>
            </a:r>
            <a:endParaRPr lang="en-US" sz="1750" dirty="0"/>
          </a:p>
        </p:txBody>
      </p:sp>
      <p:sp>
        <p:nvSpPr>
          <p:cNvPr id="13" name="Rectangle 12"/>
          <p:cNvSpPr/>
          <p:nvPr/>
        </p:nvSpPr>
        <p:spPr>
          <a:xfrm>
            <a:off x="12863593" y="7811146"/>
            <a:ext cx="1642821" cy="2634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TotalTime>
  <Words>843</Words>
  <Application>Microsoft Office PowerPoint</Application>
  <PresentationFormat>Custom</PresentationFormat>
  <Paragraphs>87</Paragraphs>
  <Slides>11</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Roboto</vt:lpstr>
      <vt:lpstr>Roboto Bold</vt:lpstr>
      <vt:lpstr>Arial</vt:lpstr>
      <vt:lpstr>Calibri Light</vt:lpstr>
      <vt:lpstr>Roboto Medium</vt:lpstr>
      <vt:lpstr>Raleway</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Examples</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Akenji Faith</cp:lastModifiedBy>
  <cp:revision>5</cp:revision>
  <dcterms:created xsi:type="dcterms:W3CDTF">2025-04-14T19:28:44Z</dcterms:created>
  <dcterms:modified xsi:type="dcterms:W3CDTF">2025-04-14T20:25:56Z</dcterms:modified>
</cp:coreProperties>
</file>